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Inter"/>
      <p:regular r:id="rId19"/>
      <p:bold r:id="rId20"/>
      <p:italic r:id="rId21"/>
      <p:boldItalic r:id="rId22"/>
    </p:embeddedFont>
    <p:embeddedFont>
      <p:font typeface="Inter ExtraBold"/>
      <p:bold r:id="rId23"/>
      <p:boldItalic r:id="rId24"/>
    </p:embeddedFont>
    <p:embeddedFont>
      <p:font typeface="JetBrains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22" Type="http://schemas.openxmlformats.org/officeDocument/2006/relationships/font" Target="fonts/Inter-boldItalic.fntdata"/><Relationship Id="rId21" Type="http://schemas.openxmlformats.org/officeDocument/2006/relationships/font" Target="fonts/Inter-italic.fntdata"/><Relationship Id="rId24" Type="http://schemas.openxmlformats.org/officeDocument/2006/relationships/font" Target="fonts/InterExtraBold-boldItalic.fntdata"/><Relationship Id="rId23" Type="http://schemas.openxmlformats.org/officeDocument/2006/relationships/font" Target="fonts/Inter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etBrainsMono-bold.fntdata"/><Relationship Id="rId25" Type="http://schemas.openxmlformats.org/officeDocument/2006/relationships/font" Target="fonts/JetBrainsMono-regular.fntdata"/><Relationship Id="rId28" Type="http://schemas.openxmlformats.org/officeDocument/2006/relationships/font" Target="fonts/JetBrainsMono-boldItalic.fntdata"/><Relationship Id="rId27" Type="http://schemas.openxmlformats.org/officeDocument/2006/relationships/font" Target="fonts/JetBrains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4.png"/><Relationship Id="rId10" Type="http://schemas.openxmlformats.org/officeDocument/2006/relationships/image" Target="../media/image53.png"/><Relationship Id="rId9" Type="http://schemas.openxmlformats.org/officeDocument/2006/relationships/image" Target="../media/image50.png"/><Relationship Id="rId5" Type="http://schemas.openxmlformats.org/officeDocument/2006/relationships/image" Target="../media/image1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11" Type="http://schemas.openxmlformats.org/officeDocument/2006/relationships/image" Target="../media/image39.png"/><Relationship Id="rId10" Type="http://schemas.openxmlformats.org/officeDocument/2006/relationships/image" Target="../media/image32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556338" y="1519386"/>
            <a:ext cx="7079322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Real-Time Social Media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80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Sentiment Analysis</a:t>
            </a:r>
            <a:endParaRPr/>
          </a:p>
        </p:txBody>
      </p:sp>
      <p:pic>
        <p:nvPicPr>
          <p:cNvPr descr="image.png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375" y="281136"/>
            <a:ext cx="8572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3725" y="3879651"/>
            <a:ext cx="923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8" name="Google Shape;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6750" y="3879651"/>
            <a:ext cx="923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9" name="Google Shape;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9775" y="3879651"/>
            <a:ext cx="12477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0" name="Google Shape;9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86650" y="3879651"/>
            <a:ext cx="15716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525625" y="4857813"/>
            <a:ext cx="5282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MOUTAOUAFFIQ Sidi Mohamed</a:t>
            </a:r>
            <a:endParaRPr b="1" sz="1800">
              <a:solidFill>
                <a:srgbClr val="F1F5F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SEKKAT Amine</a:t>
            </a:r>
            <a:endParaRPr b="1" sz="1800">
              <a:solidFill>
                <a:srgbClr val="F1F5F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LAMLOUM Ayoub</a:t>
            </a:r>
            <a:endParaRPr b="1" sz="1800">
              <a:solidFill>
                <a:srgbClr val="F1F5F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886325" y="6081712"/>
            <a:ext cx="241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1" name="Google Shape;2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2" name="Google Shape;2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247900"/>
            <a:ext cx="52292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3" name="Google Shape;2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0" y="2400300"/>
            <a:ext cx="522922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904875" y="2543175"/>
            <a:ext cx="484060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755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EF444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Problèmes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6705600" y="2695575"/>
            <a:ext cx="4840605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755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22C55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Solutions</a:t>
            </a:r>
            <a:endParaRPr/>
          </a:p>
        </p:txBody>
      </p:sp>
      <p:pic>
        <p:nvPicPr>
          <p:cNvPr descr="image.png" id="256" name="Google Shape;2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875" y="2562225"/>
            <a:ext cx="177551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904875" y="2914650"/>
            <a:ext cx="461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Spark sur Windows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Erreurs Hadoop et winutils.exe manquants.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904875" y="3667125"/>
            <a:ext cx="461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Typage JSON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Le timestamp était mal interprété (String vs Double).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904875" y="4419600"/>
            <a:ext cx="461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Latence Dashboard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Streamlit rechargeait toute la page à chaque update.</a:t>
            </a:r>
            <a:endParaRPr/>
          </a:p>
        </p:txBody>
      </p:sp>
      <p:pic>
        <p:nvPicPr>
          <p:cNvPr descr="image.png" id="260" name="Google Shape;26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5600" y="2714625"/>
            <a:ext cx="177551" cy="1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6705600" y="3067050"/>
            <a:ext cx="461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Configuration stricte des variables d'env HADOOP_HOME.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6705600" y="3819525"/>
            <a:ext cx="461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Définition d'un schéma Spark StructType explicite.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6705600" y="4267200"/>
            <a:ext cx="461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Optimisation des requêtes Mongo et usage des caches Streamlit.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Challenges Techniques</a:t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1" name="Google Shape;2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116782"/>
            <a:ext cx="5229225" cy="34912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581025" y="2205037"/>
            <a:ext cx="549068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Objectif : Clarté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581025" y="2614612"/>
            <a:ext cx="5229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Passer de la donnée brute à l'information exploitable.</a:t>
            </a:r>
            <a:endParaRPr/>
          </a:p>
        </p:txBody>
      </p:sp>
      <p:pic>
        <p:nvPicPr>
          <p:cNvPr descr="image.png" id="274" name="Google Shape;27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2126307"/>
            <a:ext cx="5210175" cy="34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866775" y="3109912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Aggrégation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Préférence pour les % plutôt que les valeurs absolues.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866775" y="3862387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Filtrage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Vues dynamiques par Topic.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866775" y="4310062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Storytelling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Quel topic domine ? Quelle est l'humeur globale ?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866775" y="5062537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Palette de couleurs intuitive (Vert/Rouge).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UX &amp; Design du Dashboard</a:t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81" name="Google Shape;28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10991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8623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3" name="Google Shape;28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43100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4" name="Google Shape;28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5062537"/>
            <a:ext cx="1143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0" name="Google Shape;2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643062"/>
            <a:ext cx="34861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1" name="Google Shape;2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925" y="1643062"/>
            <a:ext cx="34861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2" name="Google Shape;29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4825" y="1643062"/>
            <a:ext cx="34861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3" name="Google Shape;29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25" y="5091112"/>
            <a:ext cx="110299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 txBox="1"/>
          <p:nvPr/>
        </p:nvSpPr>
        <p:spPr>
          <a:xfrm>
            <a:off x="803910" y="2690812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Source de Données</a:t>
            </a: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876300" y="3100387"/>
            <a:ext cx="2895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Remplacer Faker par l'API officielle Twitter (X) ou Reddit pour des cas réels.</a:t>
            </a:r>
            <a:endParaRPr/>
          </a:p>
        </p:txBody>
      </p:sp>
      <p:sp>
        <p:nvSpPr>
          <p:cNvPr id="296" name="Google Shape;296;p24"/>
          <p:cNvSpPr txBox="1"/>
          <p:nvPr/>
        </p:nvSpPr>
        <p:spPr>
          <a:xfrm>
            <a:off x="4575810" y="2690812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NLP Avancé</a:t>
            </a:r>
            <a:endParaRPr/>
          </a:p>
        </p:txBody>
      </p:sp>
      <p:sp>
        <p:nvSpPr>
          <p:cNvPr id="297" name="Google Shape;297;p24"/>
          <p:cNvSpPr txBox="1"/>
          <p:nvPr/>
        </p:nvSpPr>
        <p:spPr>
          <a:xfrm>
            <a:off x="4648200" y="3100387"/>
            <a:ext cx="2895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Remplacer TextBlob (basique) par des modèles Transformers (BERT, CamemBERT).</a:t>
            </a:r>
            <a:endParaRPr/>
          </a:p>
        </p:txBody>
      </p:sp>
      <p:sp>
        <p:nvSpPr>
          <p:cNvPr id="298" name="Google Shape;298;p24"/>
          <p:cNvSpPr txBox="1"/>
          <p:nvPr/>
        </p:nvSpPr>
        <p:spPr>
          <a:xfrm>
            <a:off x="8347710" y="2690812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Industrialisation</a:t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8420100" y="3100387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Déploiement Cloud (AWS/Azure) et ajout de monitoring (Prometheus/Grafana).</a:t>
            </a:r>
            <a:endParaRPr/>
          </a:p>
        </p:txBody>
      </p:sp>
      <p:pic>
        <p:nvPicPr>
          <p:cNvPr descr="image.png" id="300" name="Google Shape;30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5500" y="198596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1" name="Google Shape;30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98596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2" name="Google Shape;30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82150" y="1985962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Limites &amp; Améliorations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9" name="Google Shape;3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0" name="Google Shape;3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3587" y="1058316"/>
            <a:ext cx="5048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 txBox="1"/>
          <p:nvPr/>
        </p:nvSpPr>
        <p:spPr>
          <a:xfrm>
            <a:off x="4349691" y="1820316"/>
            <a:ext cx="349246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Conclusion</a:t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5619750" y="3029991"/>
            <a:ext cx="952500" cy="381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2809875" y="3582441"/>
            <a:ext cx="6572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Réussite de la mise en place d'un pipeline </a:t>
            </a:r>
            <a:r>
              <a:rPr b="1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Big Data complet</a:t>
            </a: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Maîtrise de l'écosystème .</a:t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4967287" y="4923383"/>
            <a:ext cx="2257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Merci de votre attention.</a:t>
            </a:r>
            <a:endParaRPr/>
          </a:p>
        </p:txBody>
      </p:sp>
      <p:pic>
        <p:nvPicPr>
          <p:cNvPr descr="image.png" id="315" name="Google Shape;3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7287" y="4403012"/>
            <a:ext cx="2514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281237"/>
            <a:ext cx="34861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925" y="2281237"/>
            <a:ext cx="34861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4825" y="2281237"/>
            <a:ext cx="34861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803910" y="3328987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Explosion des Données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76300" y="3738562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Volume massif de messages générés chaque seconde sur les réseaux sociaux. L'analyse statique ne suffit plus.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575810" y="3328987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Besoin Temps Réel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4648200" y="3738562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Nécessité de capter la tendance "maintenant". Réagir à l'instant T sur des sujets critiques (tech, politique).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8347710" y="3328987"/>
            <a:ext cx="304038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Défi Technique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420100" y="3738562"/>
            <a:ext cx="2895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Construire une chaîne Big Data complète : Ingestion, Streaming, NLP, Stockage et Visualisation.</a:t>
            </a:r>
            <a:endParaRPr/>
          </a:p>
        </p:txBody>
      </p:sp>
      <p:pic>
        <p:nvPicPr>
          <p:cNvPr descr="image.png" id="107" name="Google Shape;10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5500" y="262413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8" name="Google Shape;10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262413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9" name="Google Shape;10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10725" y="2624137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Pourquoi ce projet ?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962025" y="985837"/>
            <a:ext cx="4590573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Architecture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End-to-End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71525" y="985837"/>
            <a:ext cx="47625" cy="9715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771525" y="5376862"/>
            <a:ext cx="4562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Flux continu de gauche à droite.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1057275" y="2490787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Source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Producer Python (Simulation Faker)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057275" y="2938462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Broker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Apache Kafka (Tampon)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057275" y="3386137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Processing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Spark Structured Streaming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57275" y="3833812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NLP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TextBlob (Classification)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57275" y="4281487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Storage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MongoDB (NoSQL)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057275" y="4729162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Viz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Streamlit Dashboard</a:t>
            </a:r>
            <a:endParaRPr/>
          </a:p>
        </p:txBody>
      </p:sp>
      <p:pic>
        <p:nvPicPr>
          <p:cNvPr descr="image.png" id="126" name="Google Shape;1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24907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" name="Google Shape;1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29384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8" name="Google Shape;1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338613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383381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42814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1" name="Google Shape;1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47291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350" y="850088"/>
            <a:ext cx="6722250" cy="4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195512"/>
            <a:ext cx="52292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581025" y="2357437"/>
            <a:ext cx="549068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38BDF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Le "Mock" Twitter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581025" y="2767012"/>
            <a:ext cx="5229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Simulation d'un flux API via un script Python.</a:t>
            </a:r>
            <a:endParaRPr/>
          </a:p>
        </p:txBody>
      </p:sp>
      <p:pic>
        <p:nvPicPr>
          <p:cNvPr descr="image.png" id="141" name="Google Shape;1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2205037"/>
            <a:ext cx="521017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866775" y="3262312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Utilisation de la librairie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Faker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866775" y="3709987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Format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structuré.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866775" y="4157662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Topics variés : Tech, Politics, Sport, Music.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866775" y="4605337"/>
            <a:ext cx="4943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Débit : ~1 message/seconde vers le topic .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1. Ingestion : Génération de Données</a:t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48" name="Google Shape;14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26231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9" name="Google Shape;14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37099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0" name="Google Shape;15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41576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1" name="Google Shape;15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460533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2" name="Google Shape;15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775" y="4919662"/>
            <a:ext cx="17145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8" name="Google Shape;1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" y="9525"/>
            <a:ext cx="6086475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7048500" y="771525"/>
            <a:ext cx="4590573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2. Messaging 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Apache Kafka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6858000" y="771525"/>
            <a:ext cx="47625" cy="9715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6858000" y="2519362"/>
            <a:ext cx="4562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Le système nerveux central de l'architecture.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7143750" y="3167062"/>
            <a:ext cx="42767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Rôle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Tampon haute performance pour découpler la production de la consommation.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7143750" y="3919537"/>
            <a:ext cx="4276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Topic :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7143750" y="4367212"/>
            <a:ext cx="42767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Avantages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Résilience aux pannes et scalabilité horizontale.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7143750" y="5119687"/>
            <a:ext cx="42767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Permet d'ajouter d'autres consommateurs futurs sans impacter la prod.</a:t>
            </a:r>
            <a:endParaRPr/>
          </a:p>
        </p:txBody>
      </p:sp>
      <p:pic>
        <p:nvPicPr>
          <p:cNvPr descr="image.png" id="166" name="Google Shape;1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31670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391953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8" name="Google Shape;16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9550" y="3929062"/>
            <a:ext cx="17145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9" name="Google Shape;16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436721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0" name="Google Shape;17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5119687"/>
            <a:ext cx="1143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498080"/>
            <a:ext cx="5229225" cy="2728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3552527"/>
            <a:ext cx="5229225" cy="18292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581025" y="2342852"/>
            <a:ext cx="549068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E9542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Spark Structured Streaming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581025" y="2752427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Lecture du flux Kafka en temps réel et application du schéma JSON.</a:t>
            </a:r>
            <a:endParaRPr/>
          </a:p>
        </p:txBody>
      </p:sp>
      <p:pic>
        <p:nvPicPr>
          <p:cNvPr descr="image.png" id="180" name="Google Shape;1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1275" y="2507605"/>
            <a:ext cx="5210175" cy="2709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781050" y="3955107"/>
            <a:ext cx="507063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Logique NLP (UDF) :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81050" y="4298007"/>
            <a:ext cx="4829175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polarity &gt; 0 -&gt; </a:t>
            </a:r>
            <a:r>
              <a:rPr b="0" i="0" lang="en-US" sz="1200" u="none" cap="none" strike="noStrike">
                <a:solidFill>
                  <a:srgbClr val="22C5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Positif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if polarity &lt; 0 -&gt; </a:t>
            </a:r>
            <a:r>
              <a:rPr b="0" i="0" lang="en-US" sz="1200" u="none" cap="none" strike="noStrike">
                <a:solidFill>
                  <a:srgbClr val="EF444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Négatif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else -&gt; </a:t>
            </a:r>
            <a:r>
              <a:rPr b="0" i="0" lang="en-US" sz="1200" u="none" cap="none" strike="noStrike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Neutre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3. Processing : Spark &amp; NLP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762" y="2195512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6381750" y="2676525"/>
            <a:ext cx="549068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Base NoSQL Orientée Document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6381750" y="3086100"/>
            <a:ext cx="5229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Flexibilité totale pour stocker les objets JSON enrichis.</a:t>
            </a:r>
            <a:endParaRPr/>
          </a:p>
        </p:txBody>
      </p:sp>
      <p:pic>
        <p:nvPicPr>
          <p:cNvPr descr="image.png" id="193" name="Google Shape;1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6862" y="2233612"/>
            <a:ext cx="32575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6381750" y="3581400"/>
            <a:ext cx="52292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twitter_db</a:t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6381750" y="3981450"/>
            <a:ext cx="522922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381750" y="4086225"/>
            <a:ext cx="52292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sentiments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6381750" y="4486275"/>
            <a:ext cx="522922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6381750" y="4591050"/>
            <a:ext cx="5229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Document 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{ texte, topic, timestamp, sentiment }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6381750" y="3981450"/>
            <a:ext cx="522922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00" name="Google Shape;20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3295650"/>
            <a:ext cx="4572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6381750" y="4486275"/>
            <a:ext cx="522922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02" name="Google Shape;20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9775" y="3795713"/>
            <a:ext cx="13716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4. Stockage : MongoDB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2357437"/>
            <a:ext cx="110299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581025" y="2357437"/>
            <a:ext cx="549068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Indicateurs Temps Réel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581025" y="2767012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Connexion directe à MongoDB avec Streamlit (rafraîchissement auto).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866775" y="3567112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Distribution des sentiments (Pie Chart)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866775" y="4014787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Histogrammes par Topic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866775" y="4462462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Heatmap : Sentiment vs Topic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866775" y="4910137"/>
            <a:ext cx="494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Feed des derniers tweets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5. Visualisation : Dashboard</a:t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19" name="Google Shape;2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356711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0147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1" name="Google Shape;2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462462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" y="4910137"/>
            <a:ext cx="1143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7" name="Google Shape;2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788" y="216693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796" y="216693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1805" y="216693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1" name="Google Shape;2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32814" y="2166937"/>
            <a:ext cx="4191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>
            <a:off x="581025" y="2357437"/>
            <a:ext cx="11029950" cy="381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33" name="Google Shape;23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3500" y="4471987"/>
            <a:ext cx="19050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/>
        </p:nvSpPr>
        <p:spPr>
          <a:xfrm>
            <a:off x="517605" y="2776537"/>
            <a:ext cx="266361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BDF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Infra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581025" y="3195637"/>
            <a:ext cx="2536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Docker Compose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(Kafka, Zookeeper, Mongo)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3348614" y="2776537"/>
            <a:ext cx="266361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BDF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Spark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412033" y="3195637"/>
            <a:ext cx="2536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Lancement du processeur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6179622" y="2776537"/>
            <a:ext cx="266361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BDF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Source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6243042" y="3195637"/>
            <a:ext cx="2536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Génération des tweets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9010631" y="2776537"/>
            <a:ext cx="266361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BDF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Viz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9074050" y="3195637"/>
            <a:ext cx="2536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Lancement Dashboard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descr="image.png" id="242" name="Google Shape;24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94496" y="3509962"/>
            <a:ext cx="21717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3" name="Google Shape;24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5555" y="3509962"/>
            <a:ext cx="13716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2214" y="3509962"/>
            <a:ext cx="24003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771525" y="581025"/>
            <a:ext cx="1138142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F1F5F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Scénario de Démonstration</a:t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581025" y="581025"/>
            <a:ext cx="47625" cy="4857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